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02" r:id="rId3"/>
    <p:sldId id="296" r:id="rId4"/>
    <p:sldId id="294" r:id="rId5"/>
    <p:sldId id="259" r:id="rId6"/>
    <p:sldId id="298" r:id="rId7"/>
    <p:sldId id="277" r:id="rId8"/>
    <p:sldId id="279" r:id="rId9"/>
    <p:sldId id="297" r:id="rId10"/>
    <p:sldId id="295" r:id="rId11"/>
    <p:sldId id="278" r:id="rId12"/>
    <p:sldId id="299" r:id="rId13"/>
    <p:sldId id="292" r:id="rId14"/>
    <p:sldId id="300" r:id="rId15"/>
    <p:sldId id="301" r:id="rId16"/>
    <p:sldId id="308" r:id="rId17"/>
    <p:sldId id="264" r:id="rId18"/>
    <p:sldId id="268" r:id="rId19"/>
    <p:sldId id="309" r:id="rId20"/>
    <p:sldId id="258" r:id="rId21"/>
    <p:sldId id="303" r:id="rId22"/>
    <p:sldId id="310" r:id="rId23"/>
    <p:sldId id="260" r:id="rId24"/>
    <p:sldId id="267" r:id="rId25"/>
    <p:sldId id="282" r:id="rId26"/>
    <p:sldId id="291" r:id="rId27"/>
    <p:sldId id="311" r:id="rId28"/>
    <p:sldId id="261" r:id="rId29"/>
    <p:sldId id="312" r:id="rId30"/>
    <p:sldId id="265" r:id="rId31"/>
    <p:sldId id="304" r:id="rId32"/>
    <p:sldId id="315" r:id="rId33"/>
    <p:sldId id="316" r:id="rId34"/>
    <p:sldId id="288" r:id="rId35"/>
    <p:sldId id="305" r:id="rId36"/>
    <p:sldId id="262" r:id="rId37"/>
    <p:sldId id="290" r:id="rId38"/>
    <p:sldId id="272" r:id="rId39"/>
    <p:sldId id="306" r:id="rId40"/>
    <p:sldId id="313" r:id="rId41"/>
    <p:sldId id="269" r:id="rId42"/>
    <p:sldId id="270" r:id="rId43"/>
    <p:sldId id="285" r:id="rId44"/>
    <p:sldId id="274" r:id="rId45"/>
    <p:sldId id="273" r:id="rId46"/>
    <p:sldId id="287" r:id="rId47"/>
    <p:sldId id="314" r:id="rId4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14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FE41D-54F0-1244-875E-3E792C0D0145}" type="datetimeFigureOut">
              <a:rPr lang="fr-FR" smtClean="0"/>
              <a:t>14/12/17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0BFA1-9FC0-E54D-91F2-615D88C69B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05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14/12/17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827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14/12/17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7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14/12/17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52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14/12/17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55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14/12/17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9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14/12/17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676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14/12/17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5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14/12/17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0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14/12/17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27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14/12/17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051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14/12/17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65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EA59-D485-924D-9B13-58D62A706473}" type="datetimeFigureOut">
              <a:rPr lang="fr-FR" smtClean="0"/>
              <a:t>14/12/17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79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andomizer.org/" TargetMode="Externa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hecakereports.limequery.com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969056"/>
            <a:ext cx="7772400" cy="1470025"/>
          </a:xfrm>
        </p:spPr>
        <p:txBody>
          <a:bodyPr>
            <a:normAutofit/>
          </a:bodyPr>
          <a:lstStyle/>
          <a:p>
            <a:r>
              <a:rPr lang="en-GB" b="1" dirty="0" smtClean="0"/>
              <a:t>Useful open science tools to do research in psychiatry</a:t>
            </a:r>
            <a:endParaRPr lang="en-GB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096596" y="5809196"/>
            <a:ext cx="4374344" cy="1048803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T</a:t>
            </a:r>
            <a:r>
              <a:rPr lang="fr-FR" dirty="0" smtClean="0"/>
              <a:t>homas Gargot</a:t>
            </a:r>
          </a:p>
          <a:p>
            <a:r>
              <a:rPr lang="fr-FR" dirty="0"/>
              <a:t>t</a:t>
            </a:r>
            <a:r>
              <a:rPr lang="fr-FR" dirty="0" smtClean="0"/>
              <a:t>homas_gargot@hotmail.com</a:t>
            </a:r>
          </a:p>
          <a:p>
            <a:r>
              <a:rPr lang="fr-FR" dirty="0" smtClean="0"/>
              <a:t>EPA </a:t>
            </a:r>
            <a:r>
              <a:rPr lang="fr-FR" dirty="0" err="1" smtClean="0"/>
              <a:t>Congress</a:t>
            </a:r>
            <a:r>
              <a:rPr lang="fr-FR" dirty="0" smtClean="0"/>
              <a:t>, </a:t>
            </a:r>
          </a:p>
          <a:p>
            <a:r>
              <a:rPr lang="fr-FR" dirty="0" smtClean="0"/>
              <a:t>Tuesday March 6th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56" y="3942501"/>
            <a:ext cx="1384338" cy="21630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267450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5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Goals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Dicrease</a:t>
            </a:r>
            <a:r>
              <a:rPr lang="fr-FR" dirty="0" smtClean="0"/>
              <a:t> </a:t>
            </a:r>
            <a:r>
              <a:rPr lang="fr-FR" dirty="0" err="1" smtClean="0"/>
              <a:t>costs</a:t>
            </a:r>
            <a:endParaRPr lang="fr-FR" dirty="0" smtClean="0"/>
          </a:p>
          <a:p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transparency</a:t>
            </a:r>
            <a:endParaRPr lang="fr-FR" dirty="0" smtClean="0"/>
          </a:p>
          <a:p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accessibility</a:t>
            </a:r>
            <a:r>
              <a:rPr lang="fr-FR" dirty="0" smtClean="0"/>
              <a:t> to softwares, articles, and </a:t>
            </a:r>
            <a:r>
              <a:rPr lang="fr-FR" dirty="0" err="1" smtClean="0"/>
              <a:t>re-use</a:t>
            </a:r>
            <a:r>
              <a:rPr lang="fr-FR" dirty="0" smtClean="0"/>
              <a:t> of data</a:t>
            </a:r>
          </a:p>
          <a:p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visibility</a:t>
            </a:r>
            <a:r>
              <a:rPr lang="fr-FR" dirty="0" smtClean="0"/>
              <a:t> for public</a:t>
            </a:r>
          </a:p>
          <a:p>
            <a:endParaRPr lang="fr-FR" dirty="0"/>
          </a:p>
          <a:p>
            <a:r>
              <a:rPr lang="fr-FR" dirty="0" smtClean="0"/>
              <a:t>Is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really</a:t>
            </a:r>
            <a:r>
              <a:rPr lang="fr-FR" dirty="0" smtClean="0"/>
              <a:t> possible ?!?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967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Why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err="1" smtClean="0"/>
              <a:t>there</a:t>
            </a:r>
            <a:r>
              <a:rPr lang="fr-FR" b="1" dirty="0" smtClean="0"/>
              <a:t> a </a:t>
            </a:r>
            <a:r>
              <a:rPr lang="fr-FR" b="1" dirty="0" err="1" smtClean="0"/>
              <a:t>need</a:t>
            </a:r>
            <a:r>
              <a:rPr lang="fr-FR" b="1" dirty="0" smtClean="0"/>
              <a:t> for open science?</a:t>
            </a:r>
            <a:endParaRPr lang="fr-FR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022"/>
            <a:ext cx="9144000" cy="294557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7738"/>
          <a:stretch/>
        </p:blipFill>
        <p:spPr>
          <a:xfrm>
            <a:off x="0" y="4825999"/>
            <a:ext cx="9144000" cy="15646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16333" y="5969000"/>
            <a:ext cx="1227667" cy="7902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0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Information world</a:t>
            </a:r>
            <a:endParaRPr lang="en-GB" b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50534"/>
            <a:ext cx="8229600" cy="4525963"/>
          </a:xfrm>
        </p:spPr>
        <p:txBody>
          <a:bodyPr/>
          <a:lstStyle/>
          <a:p>
            <a:r>
              <a:rPr lang="en-GB" smtClean="0"/>
              <a:t>Share of information don’t decrease the ownership of the sharer</a:t>
            </a:r>
          </a:p>
          <a:p>
            <a:r>
              <a:rPr lang="en-GB" smtClean="0"/>
              <a:t>Rather, better accessibility improve possibilities of not anticipated use (hacking) and feedback</a:t>
            </a:r>
          </a:p>
          <a:p>
            <a:r>
              <a:rPr lang="en-GB" smtClean="0"/>
              <a:t>Open softwares are more flexible and have fewer bugs that closed one</a:t>
            </a:r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76" y="1259888"/>
            <a:ext cx="1312515" cy="19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2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Free / Open?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627011"/>
            <a:ext cx="3810000" cy="312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26830" y="6642556"/>
            <a:ext cx="62504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err="1"/>
              <a:t>https</a:t>
            </a:r>
            <a:r>
              <a:rPr lang="fr-FR" sz="800" dirty="0"/>
              <a:t>://</a:t>
            </a:r>
            <a:r>
              <a:rPr lang="fr-FR" sz="800" dirty="0" err="1"/>
              <a:t>www.qwant.com</a:t>
            </a:r>
            <a:r>
              <a:rPr lang="fr-FR" sz="800" dirty="0"/>
              <a:t>/?q=you%20are%20the%20product&amp;t=</a:t>
            </a:r>
            <a:r>
              <a:rPr lang="fr-FR" sz="800" dirty="0" err="1"/>
              <a:t>images&amp;o</a:t>
            </a:r>
            <a:r>
              <a:rPr lang="fr-FR" sz="800" dirty="0"/>
              <a:t>=0:0a530ac5ad25daeb329762e4a2da88f3</a:t>
            </a:r>
          </a:p>
        </p:txBody>
      </p:sp>
      <p:sp>
        <p:nvSpPr>
          <p:cNvPr id="3" name="Rectangle 2"/>
          <p:cNvSpPr/>
          <p:nvPr/>
        </p:nvSpPr>
        <p:spPr>
          <a:xfrm>
            <a:off x="1651001" y="5072896"/>
            <a:ext cx="70357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/>
              <a:t>Open software</a:t>
            </a:r>
            <a:r>
              <a:rPr lang="fr-FR" sz="2400" dirty="0" smtClean="0"/>
              <a:t>: Free use, </a:t>
            </a:r>
            <a:r>
              <a:rPr lang="fr-FR" sz="2400" dirty="0" err="1" smtClean="0"/>
              <a:t>study</a:t>
            </a:r>
            <a:r>
              <a:rPr lang="fr-FR" sz="2400" dirty="0" smtClean="0"/>
              <a:t>, modification, duplication and sharing</a:t>
            </a:r>
          </a:p>
          <a:p>
            <a:r>
              <a:rPr lang="fr-FR" sz="2400" dirty="0" smtClean="0"/>
              <a:t>≠ </a:t>
            </a:r>
            <a:r>
              <a:rPr lang="fr-FR" sz="2400" dirty="0" err="1" smtClean="0"/>
              <a:t>Freemium</a:t>
            </a:r>
            <a:r>
              <a:rPr lang="fr-FR" sz="2400" dirty="0" smtClean="0"/>
              <a:t> </a:t>
            </a:r>
            <a:r>
              <a:rPr lang="fr-FR" sz="2400" dirty="0" err="1" smtClean="0"/>
              <a:t>strategy</a:t>
            </a:r>
            <a:r>
              <a:rPr lang="fr-FR" sz="2400" dirty="0" smtClean="0"/>
              <a:t> (</a:t>
            </a:r>
            <a:r>
              <a:rPr lang="fr-FR" sz="2400" dirty="0" err="1" smtClean="0"/>
              <a:t>demonstration</a:t>
            </a:r>
            <a:r>
              <a:rPr lang="fr-FR" sz="2400" dirty="0" smtClean="0"/>
              <a:t>)</a:t>
            </a:r>
          </a:p>
          <a:p>
            <a:r>
              <a:rPr lang="fr-FR" sz="2400" dirty="0"/>
              <a:t>≠</a:t>
            </a:r>
            <a:r>
              <a:rPr lang="fr-FR" sz="2400" dirty="0" smtClean="0"/>
              <a:t> centralisation and user data collection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4754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60248" y="2798081"/>
            <a:ext cx="5875511" cy="1143000"/>
          </a:xfrm>
        </p:spPr>
        <p:txBody>
          <a:bodyPr>
            <a:normAutofit fontScale="90000"/>
          </a:bodyPr>
          <a:lstStyle/>
          <a:p>
            <a:r>
              <a:rPr lang="fr-FR" b="1" dirty="0" smtClean="0"/>
              <a:t>An </a:t>
            </a:r>
            <a:r>
              <a:rPr lang="fr-FR" b="1" dirty="0" err="1" smtClean="0"/>
              <a:t>example</a:t>
            </a:r>
            <a:r>
              <a:rPr lang="fr-FR" b="1" dirty="0" smtClean="0"/>
              <a:t> of Open science </a:t>
            </a:r>
            <a:r>
              <a:rPr lang="fr-FR" b="1" dirty="0" err="1" smtClean="0"/>
              <a:t>pathway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3675980" y="5197290"/>
            <a:ext cx="1453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Hands-on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8226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Research</a:t>
            </a:r>
            <a:r>
              <a:rPr lang="fr-FR" b="1" dirty="0" smtClean="0"/>
              <a:t> </a:t>
            </a:r>
            <a:r>
              <a:rPr lang="fr-FR" b="1" dirty="0" err="1" smtClean="0"/>
              <a:t>protocol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Make</a:t>
            </a:r>
            <a:r>
              <a:rPr lang="fr-FR" dirty="0" smtClean="0"/>
              <a:t> a data base of cookies </a:t>
            </a:r>
            <a:r>
              <a:rPr lang="fr-FR" dirty="0" err="1" smtClean="0"/>
              <a:t>tasting</a:t>
            </a:r>
            <a:endParaRPr lang="fr-FR" dirty="0" smtClean="0"/>
          </a:p>
          <a:p>
            <a:r>
              <a:rPr lang="fr-FR" dirty="0" smtClean="0"/>
              <a:t>Rate </a:t>
            </a:r>
            <a:r>
              <a:rPr lang="fr-FR" dirty="0" err="1" smtClean="0"/>
              <a:t>them</a:t>
            </a:r>
            <a:r>
              <a:rPr lang="fr-FR" dirty="0" smtClean="0"/>
              <a:t> in an international </a:t>
            </a:r>
            <a:r>
              <a:rPr lang="fr-FR" dirty="0" err="1" smtClean="0"/>
              <a:t>context</a:t>
            </a:r>
            <a:endParaRPr lang="fr-FR" dirty="0" smtClean="0"/>
          </a:p>
          <a:p>
            <a:r>
              <a:rPr lang="fr-FR" dirty="0" smtClean="0"/>
              <a:t>Select the best cakes in the </a:t>
            </a:r>
            <a:r>
              <a:rPr lang="fr-FR" dirty="0" err="1" smtClean="0"/>
              <a:t>worlds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78" y="3558964"/>
            <a:ext cx="3930791" cy="294809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497261" y="5147156"/>
            <a:ext cx="318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EPA </a:t>
            </a:r>
            <a:r>
              <a:rPr lang="fr-FR" dirty="0" err="1" smtClean="0"/>
              <a:t>congress</a:t>
            </a:r>
            <a:r>
              <a:rPr lang="fr-FR" dirty="0" smtClean="0"/>
              <a:t>, Madrid,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379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hlinkClick r:id="rId2"/>
              </a:rPr>
              <a:t>Randomizer.org</a:t>
            </a:r>
            <a:r>
              <a:rPr lang="en-GB" dirty="0">
                <a:hlinkClick r:id="rId2"/>
              </a:rPr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1824"/>
            <a:ext cx="9144000" cy="211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3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Randomizer.org</a:t>
            </a:r>
            <a:r>
              <a:rPr lang="en-GB" dirty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824"/>
            <a:ext cx="9144000" cy="211746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66" y="3669291"/>
            <a:ext cx="7027333" cy="275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99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err="1" smtClean="0"/>
              <a:t>Limesurvey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1" t="-1708" r="88451" b="72850"/>
          <a:stretch/>
        </p:blipFill>
        <p:spPr>
          <a:xfrm>
            <a:off x="4842254" y="4921859"/>
            <a:ext cx="1056023" cy="12290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0" y="4869253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/>
              <a:t>Randomizer.org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Share data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OSF and </a:t>
            </a:r>
          </a:p>
          <a:p>
            <a:r>
              <a:rPr lang="en-GB" sz="2000" dirty="0" smtClean="0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464633" y="6012253"/>
            <a:ext cx="1739587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Write an article</a:t>
            </a:r>
            <a:endParaRPr lang="fr-FR" sz="2000" b="1" dirty="0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454337" y="6255051"/>
            <a:ext cx="1848167" cy="59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Make the knowledge more visible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444428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Limesurvey</a:t>
            </a:r>
            <a:r>
              <a:rPr lang="en-GB" b="1" dirty="0"/>
              <a:t> </a:t>
            </a:r>
            <a:endParaRPr lang="fr-FR" b="1" dirty="0"/>
          </a:p>
        </p:txBody>
      </p:sp>
      <p:sp>
        <p:nvSpPr>
          <p:cNvPr id="6" name="Rectangle 5"/>
          <p:cNvSpPr/>
          <p:nvPr/>
        </p:nvSpPr>
        <p:spPr>
          <a:xfrm>
            <a:off x="2870252" y="5953668"/>
            <a:ext cx="3717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http://</a:t>
            </a:r>
            <a:r>
              <a:rPr lang="fr-FR" dirty="0" err="1">
                <a:hlinkClick r:id="rId2"/>
              </a:rPr>
              <a:t>thecakereports.limequery.com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77" y="1417638"/>
            <a:ext cx="5489222" cy="3234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77" y="4652539"/>
            <a:ext cx="4233255" cy="130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4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8922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5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err="1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" y="1239294"/>
            <a:ext cx="6749559" cy="56187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22" y="10950"/>
            <a:ext cx="3499556" cy="12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68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7" y="592666"/>
            <a:ext cx="8722637" cy="57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Connect</a:t>
            </a:r>
            <a:r>
              <a:rPr lang="fr-FR" dirty="0"/>
              <a:t> </a:t>
            </a:r>
            <a:r>
              <a:rPr lang="fr-FR" dirty="0" err="1"/>
              <a:t>Limesurvey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R </a:t>
            </a:r>
            <a:r>
              <a:rPr lang="fr-FR" dirty="0" smtClean="0"/>
              <a:t>? : </a:t>
            </a:r>
            <a:r>
              <a:rPr lang="fr-FR" dirty="0" err="1" smtClean="0"/>
              <a:t>Shinyapps</a:t>
            </a:r>
            <a:endParaRPr lang="fr-FR" dirty="0"/>
          </a:p>
        </p:txBody>
      </p:sp>
      <p:pic>
        <p:nvPicPr>
          <p:cNvPr id="4" name="Image 3" descr="Capture d’écran 2017-12-13 à 16.4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48563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145" y="6488668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ouphix.shinyapps.io</a:t>
            </a:r>
            <a:r>
              <a:rPr lang="fr-FR" dirty="0"/>
              <a:t>/</a:t>
            </a:r>
            <a:r>
              <a:rPr lang="fr-FR" dirty="0" err="1"/>
              <a:t>affiDeSoi</a:t>
            </a:r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05819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Python</a:t>
            </a:r>
            <a:endParaRPr lang="fr-FR" b="1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little</a:t>
            </a:r>
            <a:r>
              <a:rPr lang="fr-FR" dirty="0" smtClean="0"/>
              <a:t> more </a:t>
            </a:r>
            <a:r>
              <a:rPr lang="fr-FR" dirty="0" err="1" smtClean="0"/>
              <a:t>fundamental</a:t>
            </a:r>
            <a:r>
              <a:rPr lang="fr-FR" dirty="0" smtClean="0"/>
              <a:t> and </a:t>
            </a:r>
            <a:r>
              <a:rPr lang="fr-FR" dirty="0" err="1" smtClean="0"/>
              <a:t>less</a:t>
            </a:r>
            <a:r>
              <a:rPr lang="fr-FR" dirty="0" smtClean="0"/>
              <a:t> user </a:t>
            </a:r>
            <a:r>
              <a:rPr lang="fr-FR" dirty="0" err="1" smtClean="0"/>
              <a:t>friendly</a:t>
            </a:r>
            <a:r>
              <a:rPr lang="fr-FR" dirty="0" smtClean="0"/>
              <a:t>,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computer </a:t>
            </a:r>
            <a:r>
              <a:rPr lang="fr-FR" dirty="0" err="1" smtClean="0"/>
              <a:t>scientists</a:t>
            </a:r>
            <a:r>
              <a:rPr lang="fr-FR" dirty="0" smtClean="0"/>
              <a:t>. </a:t>
            </a:r>
          </a:p>
          <a:p>
            <a:r>
              <a:rPr lang="fr-FR" dirty="0" smtClean="0"/>
              <a:t>Python has </a:t>
            </a:r>
            <a:r>
              <a:rPr lang="fr-FR" dirty="0" err="1" smtClean="0"/>
              <a:t>very</a:t>
            </a:r>
            <a:r>
              <a:rPr lang="fr-FR" dirty="0" smtClean="0"/>
              <a:t> large </a:t>
            </a:r>
            <a:r>
              <a:rPr lang="fr-FR" dirty="0" err="1" smtClean="0"/>
              <a:t>possibilities</a:t>
            </a:r>
            <a:r>
              <a:rPr lang="fr-FR" dirty="0" smtClean="0"/>
              <a:t> : 	</a:t>
            </a:r>
          </a:p>
          <a:p>
            <a:pPr lvl="1"/>
            <a:r>
              <a:rPr lang="fr-FR" dirty="0" err="1" smtClean="0"/>
              <a:t>collect</a:t>
            </a:r>
            <a:r>
              <a:rPr lang="fr-FR" dirty="0" smtClean="0"/>
              <a:t> data </a:t>
            </a:r>
            <a:r>
              <a:rPr lang="fr-FR" dirty="0" err="1" smtClean="0"/>
              <a:t>during</a:t>
            </a:r>
            <a:r>
              <a:rPr lang="fr-FR" dirty="0" smtClean="0"/>
              <a:t> a </a:t>
            </a:r>
            <a:r>
              <a:rPr lang="fr-FR" dirty="0" err="1" smtClean="0"/>
              <a:t>psychological</a:t>
            </a:r>
            <a:r>
              <a:rPr lang="fr-FR" dirty="0" smtClean="0"/>
              <a:t> </a:t>
            </a:r>
            <a:r>
              <a:rPr lang="fr-FR" dirty="0" err="1" smtClean="0"/>
              <a:t>experiment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pygame</a:t>
            </a:r>
            <a:endParaRPr lang="fr-FR" dirty="0" smtClean="0"/>
          </a:p>
          <a:p>
            <a:pPr lvl="1"/>
            <a:r>
              <a:rPr lang="fr-FR" dirty="0" smtClean="0"/>
              <a:t>Data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dirty="0" smtClean="0"/>
              <a:t>Code a robot</a:t>
            </a:r>
          </a:p>
          <a:p>
            <a:pPr lvl="1"/>
            <a:r>
              <a:rPr lang="fr-FR" dirty="0" err="1" smtClean="0"/>
              <a:t>Make</a:t>
            </a:r>
            <a:r>
              <a:rPr lang="fr-FR" dirty="0" smtClean="0"/>
              <a:t> a </a:t>
            </a:r>
            <a:r>
              <a:rPr lang="fr-FR" dirty="0" err="1" smtClean="0"/>
              <a:t>website</a:t>
            </a:r>
            <a:endParaRPr lang="fr-FR" dirty="0" smtClean="0"/>
          </a:p>
          <a:p>
            <a:pPr lvl="1"/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256" y="3824111"/>
            <a:ext cx="1859280" cy="2794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22" y="274638"/>
            <a:ext cx="3146778" cy="10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0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err="1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Share data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OSF and </a:t>
            </a:r>
          </a:p>
          <a:p>
            <a:r>
              <a:rPr lang="en-GB" sz="2000" dirty="0" err="1" smtClean="0"/>
              <a:t>GitHub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Git Hub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11" y="1787130"/>
            <a:ext cx="8452556" cy="49720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99" y="5023554"/>
            <a:ext cx="1735668" cy="1735668"/>
          </a:xfrm>
          <a:prstGeom prst="rect">
            <a:avLst/>
          </a:prstGeom>
        </p:spPr>
      </p:pic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0857"/>
            <a:ext cx="8229600" cy="629356"/>
          </a:xfrm>
        </p:spPr>
        <p:txBody>
          <a:bodyPr/>
          <a:lstStyle/>
          <a:p>
            <a:r>
              <a:rPr lang="fr-FR" dirty="0" smtClean="0"/>
              <a:t>Share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757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0" y="4869253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/>
              <a:t>Randomizer.org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Share data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OSF and </a:t>
            </a:r>
          </a:p>
          <a:p>
            <a:r>
              <a:rPr lang="en-GB" sz="2000" dirty="0" smtClean="0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464633" y="6012253"/>
            <a:ext cx="1739587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Write an article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Goals of the workshop</a:t>
            </a:r>
            <a:endParaRPr lang="en-GB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Understand the challenges of open science</a:t>
            </a:r>
          </a:p>
          <a:p>
            <a:r>
              <a:rPr lang="en-GB" dirty="0" smtClean="0"/>
              <a:t>Learn the names of few tools</a:t>
            </a:r>
          </a:p>
          <a:p>
            <a:r>
              <a:rPr lang="en-GB" dirty="0" smtClean="0"/>
              <a:t>Consider you own research/projects</a:t>
            </a:r>
          </a:p>
          <a:p>
            <a:r>
              <a:rPr lang="en-GB" dirty="0" smtClean="0"/>
              <a:t>Rate cakes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4448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39038" y="274638"/>
            <a:ext cx="5338750" cy="1143000"/>
          </a:xfrm>
        </p:spPr>
        <p:txBody>
          <a:bodyPr/>
          <a:lstStyle/>
          <a:p>
            <a:r>
              <a:rPr lang="fr-FR" b="1" dirty="0" smtClean="0"/>
              <a:t>Equator Network</a:t>
            </a:r>
            <a:endParaRPr lang="fr-FR" b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379"/>
            <a:ext cx="9144000" cy="460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3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913416"/>
            <a:ext cx="8229600" cy="1143000"/>
          </a:xfrm>
        </p:spPr>
        <p:txBody>
          <a:bodyPr/>
          <a:lstStyle/>
          <a:p>
            <a:r>
              <a:rPr lang="en-GB" b="1" smtClean="0"/>
              <a:t>Collaborative writting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33573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100"/>
            <a:ext cx="9144000" cy="49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1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800"/>
            <a:ext cx="9144000" cy="4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9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01" y="130191"/>
            <a:ext cx="1368242" cy="13682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11" y="580129"/>
            <a:ext cx="4377267" cy="1020071"/>
          </a:xfrm>
          <a:prstGeom prst="rect">
            <a:avLst/>
          </a:prstGeom>
        </p:spPr>
      </p:pic>
      <p:pic>
        <p:nvPicPr>
          <p:cNvPr id="3" name="Image 2" descr="Capture d’écran 2017-12-13 à 17.03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22" y="2862620"/>
            <a:ext cx="6674556" cy="3995380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854201"/>
            <a:ext cx="8229600" cy="841022"/>
          </a:xfrm>
        </p:spPr>
        <p:txBody>
          <a:bodyPr/>
          <a:lstStyle/>
          <a:p>
            <a:r>
              <a:rPr lang="en-GB" dirty="0" smtClean="0"/>
              <a:t>Select, gather, write and share bibliography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102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40416"/>
            <a:ext cx="8229600" cy="1143000"/>
          </a:xfrm>
        </p:spPr>
        <p:txBody>
          <a:bodyPr/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ways</a:t>
            </a:r>
            <a:r>
              <a:rPr lang="fr-FR" b="1" dirty="0" smtClean="0"/>
              <a:t> to </a:t>
            </a:r>
            <a:r>
              <a:rPr lang="fr-FR" b="1" dirty="0" err="1" smtClean="0"/>
              <a:t>publish</a:t>
            </a:r>
            <a:r>
              <a:rPr lang="fr-FR" b="1" dirty="0" smtClean="0"/>
              <a:t> 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3437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ArXiv</a:t>
            </a:r>
            <a:r>
              <a:rPr lang="fr-FR" b="1" dirty="0" smtClean="0"/>
              <a:t> : </a:t>
            </a:r>
            <a:r>
              <a:rPr lang="fr-FR" b="1" dirty="0" err="1" smtClean="0"/>
              <a:t>Preprints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0"/>
            <a:ext cx="9144000" cy="358210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1" y="5711144"/>
            <a:ext cx="2314222" cy="7508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12345" t="9821" r="7871"/>
          <a:stretch/>
        </p:blipFill>
        <p:spPr>
          <a:xfrm>
            <a:off x="3273778" y="5393412"/>
            <a:ext cx="3324273" cy="12811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66" y="5393412"/>
            <a:ext cx="2302934" cy="114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7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www.pubpub.org</a:t>
            </a:r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4" name="Image 3" descr="Capture d’écran 2017-12-13 à 17.01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1" y="1954980"/>
            <a:ext cx="7634111" cy="4838109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6877756" y="6256867"/>
            <a:ext cx="2266244" cy="601133"/>
          </a:xfrm>
        </p:spPr>
        <p:txBody>
          <a:bodyPr/>
          <a:lstStyle/>
          <a:p>
            <a:r>
              <a:rPr lang="fr-FR" dirty="0" err="1" smtClean="0"/>
              <a:t>Authorea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832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982"/>
            <a:ext cx="9144000" cy="49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6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195638"/>
            <a:ext cx="8229600" cy="1143000"/>
          </a:xfrm>
        </p:spPr>
        <p:txBody>
          <a:bodyPr/>
          <a:lstStyle/>
          <a:p>
            <a:r>
              <a:rPr lang="fr-FR" b="1" dirty="0" err="1" smtClean="0"/>
              <a:t>Share</a:t>
            </a:r>
            <a:r>
              <a:rPr lang="fr-FR" b="1" dirty="0" smtClean="0"/>
              <a:t> to </a:t>
            </a:r>
            <a:r>
              <a:rPr lang="fr-FR" b="1" dirty="0" err="1" smtClean="0"/>
              <a:t>general</a:t>
            </a:r>
            <a:r>
              <a:rPr lang="fr-FR" b="1" dirty="0" smtClean="0"/>
              <a:t> public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3201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Who I am</a:t>
            </a:r>
            <a:endParaRPr lang="en-GB" b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6961596" cy="1775532"/>
          </a:xfrm>
        </p:spPr>
        <p:txBody>
          <a:bodyPr>
            <a:normAutofit/>
          </a:bodyPr>
          <a:lstStyle/>
          <a:p>
            <a:r>
              <a:rPr lang="en-GB" smtClean="0"/>
              <a:t>Psychiatrist in Paris</a:t>
            </a:r>
          </a:p>
          <a:p>
            <a:r>
              <a:rPr lang="en-GB" smtClean="0"/>
              <a:t>PhD Student on Computer Science :</a:t>
            </a:r>
          </a:p>
          <a:p>
            <a:pPr marL="0" indent="0">
              <a:buNone/>
            </a:pPr>
            <a:r>
              <a:rPr lang="en-GB" smtClean="0"/>
              <a:t>			use of IT in school</a:t>
            </a:r>
          </a:p>
          <a:p>
            <a:endParaRPr lang="en-GB" smtClean="0"/>
          </a:p>
          <a:p>
            <a:endParaRPr lang="en-GB" smtClean="0"/>
          </a:p>
          <a:p>
            <a:endParaRPr lang="en-GB"/>
          </a:p>
        </p:txBody>
      </p:sp>
      <p:pic>
        <p:nvPicPr>
          <p:cNvPr id="4" name="Image 3" descr="EFP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362" y="5691846"/>
            <a:ext cx="2209766" cy="73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4064381"/>
            <a:ext cx="1631479" cy="91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5688" y="3761061"/>
            <a:ext cx="62567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3200" smtClean="0"/>
              <a:t>Interest in IT and psychotherapy (CBT)</a:t>
            </a:r>
          </a:p>
          <a:p>
            <a:pPr marL="457200" indent="-457200">
              <a:buFont typeface="Arial"/>
              <a:buChar char="•"/>
            </a:pPr>
            <a:r>
              <a:rPr lang="en-GB" sz="3200" smtClean="0"/>
              <a:t>Master in Cognitive science in ENS</a:t>
            </a:r>
          </a:p>
          <a:p>
            <a:endParaRPr lang="en-GB" sz="3200"/>
          </a:p>
        </p:txBody>
      </p:sp>
      <p:sp>
        <p:nvSpPr>
          <p:cNvPr id="7" name="Rectangle 6"/>
          <p:cNvSpPr/>
          <p:nvPr/>
        </p:nvSpPr>
        <p:spPr>
          <a:xfrm>
            <a:off x="162698" y="5691846"/>
            <a:ext cx="5711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3200" smtClean="0"/>
              <a:t>Former IT secretary of EFPT</a:t>
            </a:r>
          </a:p>
          <a:p>
            <a:pPr marL="457200" indent="-457200">
              <a:buFont typeface="Arial"/>
              <a:buChar char="•"/>
            </a:pPr>
            <a:r>
              <a:rPr lang="en-GB" sz="3200" smtClean="0"/>
              <a:t>Psychotherapy WG chairman</a:t>
            </a:r>
            <a:endParaRPr lang="en-GB" sz="3200"/>
          </a:p>
        </p:txBody>
      </p:sp>
      <p:pic>
        <p:nvPicPr>
          <p:cNvPr id="8" name="Picture 11" descr="http://www.silverpeas.com/attached_file/componentId/kmelia560/attachmentId/bcd7fe2f-8fca-4037-a816-345f9f8e7013/lang/fr/name/salpetrie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796" y="709785"/>
            <a:ext cx="1604064" cy="183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97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1" t="-1708" r="88451" b="72850"/>
          <a:stretch/>
        </p:blipFill>
        <p:spPr>
          <a:xfrm>
            <a:off x="4842254" y="4921859"/>
            <a:ext cx="1056023" cy="12290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0" y="4869253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err="1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Share data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OSF and </a:t>
            </a:r>
          </a:p>
          <a:p>
            <a:r>
              <a:rPr lang="en-GB" sz="2000" dirty="0" err="1" smtClean="0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464633" y="6012253"/>
            <a:ext cx="1739587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Write an article</a:t>
            </a:r>
            <a:endParaRPr lang="fr-FR" sz="2000" b="1" dirty="0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454337" y="6255051"/>
            <a:ext cx="1848167" cy="59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Make the knowledge more visible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6333" y="5904968"/>
            <a:ext cx="6570133" cy="47219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 smtClean="0"/>
              <a:t>en.wikipedia.org</a:t>
            </a:r>
            <a:r>
              <a:rPr lang="fr-FR" dirty="0"/>
              <a:t>/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956"/>
            <a:ext cx="9144000" cy="4258949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H="1">
            <a:off x="6251222" y="578556"/>
            <a:ext cx="14111" cy="649111"/>
          </a:xfrm>
          <a:prstGeom prst="straightConnector1">
            <a:avLst/>
          </a:prstGeom>
          <a:ln w="76200" cmpd="sng">
            <a:solidFill>
              <a:srgbClr val="6633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9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6333" y="5904968"/>
            <a:ext cx="6570133" cy="47219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 smtClean="0"/>
              <a:t>en.wikipedia.org</a:t>
            </a:r>
            <a:r>
              <a:rPr lang="fr-FR" dirty="0"/>
              <a:t>/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956"/>
            <a:ext cx="9144000" cy="4258949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 flipH="1">
            <a:off x="8421511" y="335845"/>
            <a:ext cx="14111" cy="649111"/>
          </a:xfrm>
          <a:prstGeom prst="straightConnector1">
            <a:avLst/>
          </a:prstGeom>
          <a:ln w="76200" cmpd="sng">
            <a:solidFill>
              <a:srgbClr val="6633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19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Wordpress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12"/>
            <a:ext cx="9144000" cy="32369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90" y="3421888"/>
            <a:ext cx="7252187" cy="60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5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026356" y="281165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Badges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8" y="4275666"/>
            <a:ext cx="1468681" cy="14957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60" y="2274014"/>
            <a:ext cx="1545145" cy="14826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633" y="4245319"/>
            <a:ext cx="1582648" cy="15261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889" y="76954"/>
            <a:ext cx="5002200" cy="64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1" t="-1708" r="88451" b="72850"/>
          <a:stretch/>
        </p:blipFill>
        <p:spPr>
          <a:xfrm>
            <a:off x="4842254" y="4921859"/>
            <a:ext cx="1056023" cy="12290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0" y="4869253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: </a:t>
            </a:r>
          </a:p>
          <a:p>
            <a:r>
              <a:rPr lang="en-GB" sz="2000" dirty="0" err="1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Share data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OSF and </a:t>
            </a:r>
          </a:p>
          <a:p>
            <a:r>
              <a:rPr lang="en-GB" sz="2000" dirty="0" err="1" smtClean="0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464633" y="6012253"/>
            <a:ext cx="1739587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Write an article</a:t>
            </a:r>
            <a:endParaRPr lang="fr-FR" sz="2000" b="1" dirty="0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454337" y="6255051"/>
            <a:ext cx="1848167" cy="59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Make the knowledge more visible</a:t>
            </a:r>
            <a:endParaRPr lang="fr-FR" sz="2000" b="1" dirty="0"/>
          </a:p>
        </p:txBody>
      </p:sp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622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240696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7200" y="197555"/>
            <a:ext cx="8229600" cy="9454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 err="1" smtClean="0"/>
              <a:t>Thank</a:t>
            </a:r>
            <a:r>
              <a:rPr lang="fr-FR" sz="4000" dirty="0" smtClean="0"/>
              <a:t> </a:t>
            </a:r>
            <a:r>
              <a:rPr lang="fr-FR" sz="4000" dirty="0" err="1" smtClean="0"/>
              <a:t>you</a:t>
            </a:r>
            <a:r>
              <a:rPr lang="fr-FR" sz="4000" dirty="0" smtClean="0"/>
              <a:t> for </a:t>
            </a:r>
            <a:r>
              <a:rPr lang="fr-FR" sz="4000" dirty="0" err="1" smtClean="0"/>
              <a:t>your</a:t>
            </a:r>
            <a:r>
              <a:rPr lang="fr-FR" sz="4000" dirty="0" smtClean="0"/>
              <a:t> attention</a:t>
            </a:r>
            <a:endParaRPr lang="fr-FR" sz="4000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009422" y="5875868"/>
            <a:ext cx="5342467" cy="714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dirty="0" err="1" smtClean="0"/>
              <a:t>thomas_gargot@hotmail.com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169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488803" cy="324434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8802" y="220897"/>
            <a:ext cx="4076585" cy="27739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0535" y="2880446"/>
            <a:ext cx="2498875" cy="397755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3768" y="2994871"/>
            <a:ext cx="3184909" cy="38631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8802" y="4017470"/>
            <a:ext cx="6387729" cy="2840530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38000"/>
                </a:schemeClr>
              </a:gs>
              <a:gs pos="35000">
                <a:schemeClr val="accent6">
                  <a:tint val="37000"/>
                  <a:satMod val="300000"/>
                  <a:alpha val="38000"/>
                </a:schemeClr>
              </a:gs>
              <a:gs pos="100000">
                <a:schemeClr val="accent6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5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Disclosure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324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132312"/>
            <a:ext cx="8229600" cy="1143000"/>
          </a:xfrm>
        </p:spPr>
        <p:txBody>
          <a:bodyPr/>
          <a:lstStyle/>
          <a:p>
            <a:r>
              <a:rPr lang="fr-FR" b="1" dirty="0" err="1" smtClean="0"/>
              <a:t>Ethical</a:t>
            </a:r>
            <a:r>
              <a:rPr lang="fr-FR" b="1" dirty="0" smtClean="0"/>
              <a:t> issues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818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Problems</a:t>
            </a:r>
            <a:endParaRPr lang="en-GB" b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Cost : </a:t>
            </a:r>
            <a:r>
              <a:rPr lang="en-GB" dirty="0" smtClean="0"/>
              <a:t>How much will it cost to run this study?</a:t>
            </a:r>
            <a:endParaRPr lang="en-GB" b="1" dirty="0" smtClean="0"/>
          </a:p>
          <a:p>
            <a:r>
              <a:rPr lang="en-GB" b="1" dirty="0" smtClean="0"/>
              <a:t>Method</a:t>
            </a:r>
            <a:r>
              <a:rPr lang="en-GB" dirty="0" smtClean="0"/>
              <a:t> : What do they mean when they did this analysis?</a:t>
            </a:r>
          </a:p>
          <a:p>
            <a:r>
              <a:rPr lang="en-GB" b="1" dirty="0" smtClean="0"/>
              <a:t>Licence</a:t>
            </a:r>
            <a:r>
              <a:rPr lang="en-GB" dirty="0" smtClean="0"/>
              <a:t> : Does someone has the last version of this software ?</a:t>
            </a:r>
          </a:p>
          <a:p>
            <a:r>
              <a:rPr lang="en-GB" b="1" dirty="0" smtClean="0"/>
              <a:t>Memory</a:t>
            </a:r>
            <a:r>
              <a:rPr lang="en-GB" dirty="0" smtClean="0"/>
              <a:t>: where is my data, how to re-use, share it?</a:t>
            </a:r>
          </a:p>
          <a:p>
            <a:r>
              <a:rPr lang="en-GB" b="1" dirty="0" err="1" smtClean="0"/>
              <a:t>Paywall</a:t>
            </a:r>
            <a:r>
              <a:rPr lang="en-GB" dirty="0" smtClean="0"/>
              <a:t> : I can’t get this article</a:t>
            </a:r>
          </a:p>
          <a:p>
            <a:r>
              <a:rPr lang="en-GB" b="1" dirty="0" smtClean="0"/>
              <a:t>Visibility</a:t>
            </a:r>
            <a:r>
              <a:rPr lang="en-GB" dirty="0" smtClean="0"/>
              <a:t>: Nobody cares about what 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6270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Publication lucrative vicious circle</a:t>
            </a:r>
            <a:endParaRPr lang="en-GB" b="1"/>
          </a:p>
        </p:txBody>
      </p:sp>
      <p:sp>
        <p:nvSpPr>
          <p:cNvPr id="4" name="ZoneTexte 3"/>
          <p:cNvSpPr txBox="1"/>
          <p:nvPr/>
        </p:nvSpPr>
        <p:spPr>
          <a:xfrm>
            <a:off x="2757125" y="1738000"/>
            <a:ext cx="1721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Collect articles for free</a:t>
            </a:r>
            <a:endParaRPr lang="en-GB"/>
          </a:p>
        </p:txBody>
      </p:sp>
      <p:sp>
        <p:nvSpPr>
          <p:cNvPr id="5" name="ZoneTexte 4"/>
          <p:cNvSpPr txBox="1"/>
          <p:nvPr/>
        </p:nvSpPr>
        <p:spPr>
          <a:xfrm>
            <a:off x="5046259" y="3081499"/>
            <a:ext cx="339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Reviewing for free</a:t>
            </a:r>
            <a:endParaRPr lang="en-GB"/>
          </a:p>
        </p:txBody>
      </p:sp>
      <p:sp>
        <p:nvSpPr>
          <p:cNvPr id="6" name="ZoneTexte 5"/>
          <p:cNvSpPr txBox="1"/>
          <p:nvPr/>
        </p:nvSpPr>
        <p:spPr>
          <a:xfrm>
            <a:off x="2625474" y="4979884"/>
            <a:ext cx="213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Publishing </a:t>
            </a:r>
          </a:p>
          <a:p>
            <a:r>
              <a:rPr lang="en-GB" smtClean="0"/>
              <a:t>(cost decrease)</a:t>
            </a:r>
            <a:endParaRPr lang="en-GB"/>
          </a:p>
        </p:txBody>
      </p:sp>
      <p:sp>
        <p:nvSpPr>
          <p:cNvPr id="8" name="Flèche en arc 7"/>
          <p:cNvSpPr/>
          <p:nvPr/>
        </p:nvSpPr>
        <p:spPr>
          <a:xfrm>
            <a:off x="2489781" y="2314887"/>
            <a:ext cx="2138752" cy="21255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028461"/>
              <a:gd name="adj5" fmla="val 14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56847" y="3081499"/>
            <a:ext cx="128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Paywall and Sell it</a:t>
            </a:r>
            <a:endParaRPr lang="en-GB"/>
          </a:p>
        </p:txBody>
      </p:sp>
      <p:sp>
        <p:nvSpPr>
          <p:cNvPr id="10" name="Flèche en arc 9"/>
          <p:cNvSpPr/>
          <p:nvPr/>
        </p:nvSpPr>
        <p:spPr>
          <a:xfrm rot="5400000">
            <a:off x="2584019" y="2818700"/>
            <a:ext cx="2138752" cy="21255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028461"/>
              <a:gd name="adj5" fmla="val 14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Flèche en arc 10"/>
          <p:cNvSpPr/>
          <p:nvPr/>
        </p:nvSpPr>
        <p:spPr>
          <a:xfrm rot="10800000">
            <a:off x="1975073" y="2825313"/>
            <a:ext cx="2138752" cy="21255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028461"/>
              <a:gd name="adj5" fmla="val 14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Flèche en arc 11"/>
          <p:cNvSpPr/>
          <p:nvPr/>
        </p:nvSpPr>
        <p:spPr>
          <a:xfrm rot="16200000">
            <a:off x="1968460" y="2321501"/>
            <a:ext cx="2138752" cy="21255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028461"/>
              <a:gd name="adj5" fmla="val 14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ouper 2"/>
          <p:cNvGrpSpPr/>
          <p:nvPr/>
        </p:nvGrpSpPr>
        <p:grpSpPr>
          <a:xfrm>
            <a:off x="4962573" y="5949381"/>
            <a:ext cx="3523580" cy="701837"/>
            <a:chOff x="4962573" y="5949381"/>
            <a:chExt cx="3523580" cy="701837"/>
          </a:xfrm>
        </p:grpSpPr>
        <p:sp>
          <p:nvSpPr>
            <p:cNvPr id="14" name="Flèche vers la droite 13"/>
            <p:cNvSpPr/>
            <p:nvPr/>
          </p:nvSpPr>
          <p:spPr>
            <a:xfrm>
              <a:off x="4962573" y="5949381"/>
              <a:ext cx="935704" cy="70183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6184489" y="6079986"/>
              <a:ext cx="2301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/>
                <a:t>Research privatization</a:t>
              </a:r>
              <a:endParaRPr lang="en-GB"/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632" y="2825313"/>
            <a:ext cx="1448215" cy="144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9332" y="6365557"/>
            <a:ext cx="89146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</a:rPr>
              <a:t>https</a:t>
            </a:r>
            <a:r>
              <a:rPr lang="fr-FR" sz="1400" dirty="0">
                <a:solidFill>
                  <a:schemeClr val="bg1"/>
                </a:solidFill>
              </a:rPr>
              <a:t>://</a:t>
            </a:r>
            <a:r>
              <a:rPr lang="fr-FR" sz="1400" dirty="0" err="1">
                <a:solidFill>
                  <a:schemeClr val="bg1"/>
                </a:solidFill>
              </a:rPr>
              <a:t>www.youtube.com</a:t>
            </a:r>
            <a:r>
              <a:rPr lang="fr-FR" sz="1400" dirty="0">
                <a:solidFill>
                  <a:schemeClr val="bg1"/>
                </a:solidFill>
              </a:rPr>
              <a:t>/</a:t>
            </a:r>
            <a:r>
              <a:rPr lang="fr-FR" sz="1400" dirty="0" err="1">
                <a:solidFill>
                  <a:schemeClr val="bg1"/>
                </a:solidFill>
              </a:rPr>
              <a:t>watch?v</a:t>
            </a:r>
            <a:r>
              <a:rPr lang="fr-FR" sz="1400" dirty="0">
                <a:solidFill>
                  <a:schemeClr val="bg1"/>
                </a:solidFill>
              </a:rPr>
              <a:t>=WnxqoP-c0ZE&amp;list=PLKipY1cRnemK1Fn6PbVe5zkOfxLlI02YY&amp;index=6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9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</TotalTime>
  <Words>632</Words>
  <Application>Microsoft Macintosh PowerPoint</Application>
  <PresentationFormat>Présentation à l'écran (4:3)</PresentationFormat>
  <Paragraphs>148</Paragraphs>
  <Slides>47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48" baseType="lpstr">
      <vt:lpstr>Thème Office</vt:lpstr>
      <vt:lpstr>Useful open science tools to do research in psychiatry</vt:lpstr>
      <vt:lpstr>Randomizer.org </vt:lpstr>
      <vt:lpstr>Goals of the workshop</vt:lpstr>
      <vt:lpstr>Who I am</vt:lpstr>
      <vt:lpstr>Disclosure</vt:lpstr>
      <vt:lpstr>Ethical issues</vt:lpstr>
      <vt:lpstr>Problems</vt:lpstr>
      <vt:lpstr>Publication lucrative vicious circle</vt:lpstr>
      <vt:lpstr>Présentation PowerPoint</vt:lpstr>
      <vt:lpstr>Goals</vt:lpstr>
      <vt:lpstr>Why is there a need for open science?</vt:lpstr>
      <vt:lpstr>Information world</vt:lpstr>
      <vt:lpstr>Free / Open?</vt:lpstr>
      <vt:lpstr>An example of Open science pathway</vt:lpstr>
      <vt:lpstr>Research protocol</vt:lpstr>
      <vt:lpstr>Randomizer.org </vt:lpstr>
      <vt:lpstr>Randomizer.org </vt:lpstr>
      <vt:lpstr>Randomizer.org </vt:lpstr>
      <vt:lpstr>Randomizer.org </vt:lpstr>
      <vt:lpstr>Limesurvey </vt:lpstr>
      <vt:lpstr>Présentation PowerPoint</vt:lpstr>
      <vt:lpstr>Randomizer.org </vt:lpstr>
      <vt:lpstr>Présentation PowerPoint</vt:lpstr>
      <vt:lpstr>Présentation PowerPoint</vt:lpstr>
      <vt:lpstr>Connect Limesurvey with R ? : Shinyapps</vt:lpstr>
      <vt:lpstr>Python</vt:lpstr>
      <vt:lpstr>Randomizer.org </vt:lpstr>
      <vt:lpstr>Git Hub</vt:lpstr>
      <vt:lpstr>Randomizer.org </vt:lpstr>
      <vt:lpstr>Equator Network</vt:lpstr>
      <vt:lpstr>Collaborative writting</vt:lpstr>
      <vt:lpstr>Présentation PowerPoint</vt:lpstr>
      <vt:lpstr>Présentation PowerPoint</vt:lpstr>
      <vt:lpstr>Présentation PowerPoint</vt:lpstr>
      <vt:lpstr>New ways to publish ?</vt:lpstr>
      <vt:lpstr>ArXiv : Preprints</vt:lpstr>
      <vt:lpstr>https://www.pubpub.org/</vt:lpstr>
      <vt:lpstr>Présentation PowerPoint</vt:lpstr>
      <vt:lpstr>Share to general public</vt:lpstr>
      <vt:lpstr>Randomizer.org </vt:lpstr>
      <vt:lpstr>https://en.wikipedia.org/</vt:lpstr>
      <vt:lpstr>https://en.wikipedia.org/</vt:lpstr>
      <vt:lpstr>Wordpress</vt:lpstr>
      <vt:lpstr>Badges</vt:lpstr>
      <vt:lpstr>Randomizer.org 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Usefull open science tools to do research in psychiatry</dc:title>
  <dc:creator>Thomas Gargot</dc:creator>
  <cp:lastModifiedBy>Thomas Gargot</cp:lastModifiedBy>
  <cp:revision>54</cp:revision>
  <dcterms:created xsi:type="dcterms:W3CDTF">2016-10-12T15:16:13Z</dcterms:created>
  <dcterms:modified xsi:type="dcterms:W3CDTF">2017-12-14T13:15:52Z</dcterms:modified>
</cp:coreProperties>
</file>